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1" r:id="rId7"/>
    <p:sldId id="265" r:id="rId8"/>
    <p:sldId id="262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2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450D-0D52-450D-B58F-C0D79838F3BC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C7DE0-CA3E-4ADB-96F0-0E58520E8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0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C7DE0-CA3E-4ADB-96F0-0E58520E8C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0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D52FA-5292-A946-B321-B00CD72A9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B750F-A222-B340-A570-4B190398A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C2F72-263E-4744-80C5-5B3037279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CC8C0-A3C5-E04C-8B2B-750CF3460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D4F7D-DE24-8F46-901C-69FC4C688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7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33862-2571-5648-9A2D-0DA940DFF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0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D87D3-9446-F048-913B-335B0BD20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D5116-3462-EC40-ABD0-BC4EC296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34CB-F61D-CA4B-85C3-7CF9D4EC7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B9DFB-68F0-CD40-9A8F-C6FA62622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6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5C619-DA1B-DB41-A3E9-F19ABB037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6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3000" r="-1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C020B2-FE9F-364B-B2C3-7D25A21CB1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Planning and Managing the Contemporary Tourism Destination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Dredge, D. &amp; Jenkins, J. (Eds.) (2011). </a:t>
            </a:r>
            <a:r>
              <a:rPr lang="en-US" sz="2800" i="1" dirty="0" smtClean="0"/>
              <a:t>Stories of Practice: Tourism Policy and Planning</a:t>
            </a:r>
            <a:r>
              <a:rPr lang="en-US" sz="2800" dirty="0" smtClean="0"/>
              <a:t>, </a:t>
            </a:r>
            <a:r>
              <a:rPr lang="en-US" sz="2800" dirty="0" err="1" smtClean="0"/>
              <a:t>Farnham</a:t>
            </a:r>
            <a:r>
              <a:rPr lang="en-US" sz="2800" dirty="0" smtClean="0"/>
              <a:t>: </a:t>
            </a:r>
            <a:r>
              <a:rPr lang="en-US" sz="2800" dirty="0" err="1" smtClean="0"/>
              <a:t>Ashgate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Hall, C.M. (2008). </a:t>
            </a:r>
            <a:r>
              <a:rPr lang="en-US" sz="2800" i="1" dirty="0" smtClean="0"/>
              <a:t>Tourism Planning </a:t>
            </a:r>
            <a:r>
              <a:rPr lang="en-US" sz="2800" dirty="0" smtClean="0"/>
              <a:t>(2nd ed.). Harlow: Prentice-Hall.</a:t>
            </a:r>
          </a:p>
          <a:p>
            <a:r>
              <a:rPr lang="en-US" sz="2800" dirty="0" err="1" smtClean="0"/>
              <a:t>Sharpley</a:t>
            </a:r>
            <a:r>
              <a:rPr lang="en-US" sz="2800" dirty="0" smtClean="0"/>
              <a:t>, R. &amp; </a:t>
            </a:r>
            <a:r>
              <a:rPr lang="en-US" sz="2800" dirty="0" err="1" smtClean="0"/>
              <a:t>Telfer</a:t>
            </a:r>
            <a:r>
              <a:rPr lang="en-US" sz="2800" dirty="0" smtClean="0"/>
              <a:t>, D. (eds.). (2014). </a:t>
            </a:r>
            <a:r>
              <a:rPr lang="en-US" sz="2800" i="1" dirty="0" smtClean="0"/>
              <a:t>Tourism and Development: Concepts and issues</a:t>
            </a:r>
            <a:r>
              <a:rPr lang="en-US" sz="2800" dirty="0" smtClean="0"/>
              <a:t>. Bristol: Channel View.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/>
          <a:lstStyle/>
          <a:p>
            <a:r>
              <a:rPr lang="en-US" dirty="0"/>
              <a:t>Lecture 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712968" cy="5112568"/>
          </a:xfrm>
        </p:spPr>
        <p:txBody>
          <a:bodyPr/>
          <a:lstStyle/>
          <a:p>
            <a:r>
              <a:rPr lang="en-US" sz="2800" dirty="0" smtClean="0"/>
              <a:t>Understand the key questions facing tourism planning as a field of planning</a:t>
            </a:r>
          </a:p>
          <a:p>
            <a:r>
              <a:rPr lang="en-US" sz="2800" dirty="0" err="1" smtClean="0"/>
              <a:t>Recognise</a:t>
            </a:r>
            <a:r>
              <a:rPr lang="en-US" sz="2800" dirty="0" smtClean="0"/>
              <a:t> the different traditions of tourism planning and their key features</a:t>
            </a:r>
          </a:p>
          <a:p>
            <a:r>
              <a:rPr lang="en-US" sz="2800" dirty="0" smtClean="0"/>
              <a:t>Appreciate the difficulties of developing a sustainable approach to tourism</a:t>
            </a:r>
          </a:p>
          <a:p>
            <a:r>
              <a:rPr lang="en-US" sz="2800" dirty="0" err="1" smtClean="0"/>
              <a:t>Recognise</a:t>
            </a:r>
            <a:r>
              <a:rPr lang="en-US" sz="2800" dirty="0" smtClean="0"/>
              <a:t> how changes in planning may be related to changes in the intellectual and physical environment</a:t>
            </a:r>
          </a:p>
          <a:p>
            <a:r>
              <a:rPr lang="en-US" sz="2800" dirty="0" smtClean="0"/>
              <a:t>Understand the differences between approaches to regional competitiveness and development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and Managing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and manage a complex amalgam of destination products</a:t>
            </a:r>
          </a:p>
          <a:p>
            <a:r>
              <a:rPr lang="en-US" dirty="0"/>
              <a:t>Nature of the destination demands </a:t>
            </a:r>
            <a:r>
              <a:rPr lang="en-US" dirty="0" smtClean="0"/>
              <a:t>planning in terms of effective governance and wellbeing</a:t>
            </a:r>
            <a:endParaRPr lang="en-US" dirty="0"/>
          </a:p>
          <a:p>
            <a:r>
              <a:rPr lang="en-US" dirty="0"/>
              <a:t>Highly contested </a:t>
            </a:r>
            <a:r>
              <a:rPr lang="en-US" dirty="0" smtClean="0"/>
              <a:t>issue – depending on </a:t>
            </a:r>
            <a:r>
              <a:rPr lang="en-US" dirty="0" err="1" smtClean="0"/>
              <a:t>positionality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Desire to avert </a:t>
            </a:r>
            <a:r>
              <a:rPr lang="en-US" sz="2800" dirty="0"/>
              <a:t>negative consequences</a:t>
            </a:r>
          </a:p>
          <a:p>
            <a:r>
              <a:rPr lang="en-US" sz="2800" dirty="0"/>
              <a:t>Tourism symbiotic with </a:t>
            </a:r>
            <a:r>
              <a:rPr lang="en-US" sz="2800" dirty="0" smtClean="0"/>
              <a:t>recreation </a:t>
            </a:r>
            <a:r>
              <a:rPr lang="en-US" sz="2800" dirty="0"/>
              <a:t>and conservation</a:t>
            </a:r>
          </a:p>
          <a:p>
            <a:r>
              <a:rPr lang="en-US" sz="2800" dirty="0"/>
              <a:t>Pluralistic</a:t>
            </a:r>
          </a:p>
          <a:p>
            <a:r>
              <a:rPr lang="en-US" sz="2800" dirty="0"/>
              <a:t>Political</a:t>
            </a:r>
          </a:p>
          <a:p>
            <a:r>
              <a:rPr lang="en-US" sz="2800" dirty="0"/>
              <a:t>Strategic and integrative</a:t>
            </a:r>
          </a:p>
          <a:p>
            <a:r>
              <a:rPr lang="en-US" sz="2800" dirty="0"/>
              <a:t>Regional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Planning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Destination planning relatively recent</a:t>
            </a:r>
          </a:p>
          <a:p>
            <a:r>
              <a:rPr lang="en-US" dirty="0"/>
              <a:t>History of planning</a:t>
            </a:r>
          </a:p>
          <a:p>
            <a:r>
              <a:rPr lang="en-US" dirty="0"/>
              <a:t>Justification of planning</a:t>
            </a:r>
          </a:p>
          <a:p>
            <a:r>
              <a:rPr lang="en-US" dirty="0"/>
              <a:t>Rules of the game</a:t>
            </a:r>
          </a:p>
          <a:p>
            <a:r>
              <a:rPr lang="en-US" dirty="0"/>
              <a:t>Effectiveness in the mixed economy</a:t>
            </a:r>
          </a:p>
          <a:p>
            <a:r>
              <a:rPr lang="en-US" dirty="0"/>
              <a:t>What planners do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Approaches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to:</a:t>
            </a:r>
          </a:p>
          <a:p>
            <a:pPr lvl="1"/>
            <a:r>
              <a:rPr lang="en-US" dirty="0"/>
              <a:t>Ideas about </a:t>
            </a:r>
            <a:r>
              <a:rPr lang="en-US" dirty="0" smtClean="0"/>
              <a:t>planning – also related to ideas of governance</a:t>
            </a:r>
            <a:endParaRPr lang="en-US" dirty="0"/>
          </a:p>
          <a:p>
            <a:pPr lvl="1"/>
            <a:r>
              <a:rPr lang="en-US" dirty="0"/>
              <a:t>External environment of </a:t>
            </a:r>
            <a:r>
              <a:rPr lang="en-US" dirty="0" smtClean="0"/>
              <a:t>destination, i.e. what are other destinations doing, the state of the economy</a:t>
            </a:r>
            <a:endParaRPr lang="en-US" dirty="0"/>
          </a:p>
          <a:p>
            <a:pPr lvl="1"/>
            <a:r>
              <a:rPr lang="en-US" dirty="0"/>
              <a:t>Changes in the destination </a:t>
            </a:r>
            <a:r>
              <a:rPr lang="en-US" dirty="0" smtClean="0"/>
              <a:t>itself, i.e. environmental conditions, public acceptance of tourism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Traditions of Planning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pPr marL="1371600" lvl="2" indent="-457200" algn="just">
              <a:buFont typeface="Wingdings" charset="2"/>
              <a:buAutoNum type="arabicPlain"/>
            </a:pPr>
            <a:r>
              <a:rPr lang="en-AU" sz="3200" dirty="0" smtClean="0">
                <a:latin typeface="Times New Roman" charset="0"/>
                <a:cs typeface="Times New Roman" charset="0"/>
              </a:rPr>
              <a:t>“</a:t>
            </a:r>
            <a:r>
              <a:rPr lang="en-US" sz="3200" dirty="0" err="1" smtClean="0">
                <a:latin typeface="Times New Roman" charset="0"/>
              </a:rPr>
              <a:t>Boosterism</a:t>
            </a:r>
            <a:r>
              <a:rPr lang="en-AU" altLang="ja-JP" sz="3200" dirty="0" smtClean="0">
                <a:latin typeface="Arial"/>
              </a:rPr>
              <a:t>”</a:t>
            </a:r>
            <a:r>
              <a:rPr lang="en-US" sz="3200" dirty="0" smtClean="0">
                <a:latin typeface="Times New Roman" charset="0"/>
              </a:rPr>
              <a:t>; </a:t>
            </a:r>
            <a:endParaRPr lang="en-US" sz="3200" dirty="0">
              <a:latin typeface="Times New Roman" charset="0"/>
            </a:endParaRPr>
          </a:p>
          <a:p>
            <a:pPr marL="1371600" lvl="2" indent="-457200">
              <a:buFont typeface="Wingdings" charset="2"/>
              <a:buAutoNum type="arabicPlain"/>
            </a:pPr>
            <a:r>
              <a:rPr lang="en-US" sz="3200" dirty="0" smtClean="0">
                <a:latin typeface="Times New Roman" charset="0"/>
              </a:rPr>
              <a:t>An </a:t>
            </a:r>
            <a:r>
              <a:rPr lang="en-US" sz="3200" dirty="0">
                <a:latin typeface="Times New Roman" charset="0"/>
              </a:rPr>
              <a:t>economic, industry-oriented approach; </a:t>
            </a:r>
            <a:endParaRPr lang="en-GB" sz="3200" dirty="0">
              <a:latin typeface="Times New Roman" charset="0"/>
            </a:endParaRPr>
          </a:p>
          <a:p>
            <a:pPr marL="1371600" lvl="2" indent="-457200">
              <a:buFont typeface="Wingdings" charset="2"/>
              <a:buAutoNum type="arabicPlain"/>
            </a:pPr>
            <a:r>
              <a:rPr lang="en-US" sz="3200" dirty="0" smtClean="0">
                <a:latin typeface="Times New Roman" charset="0"/>
              </a:rPr>
              <a:t>A </a:t>
            </a:r>
            <a:r>
              <a:rPr lang="en-US" sz="3200" dirty="0">
                <a:latin typeface="Times New Roman" charset="0"/>
              </a:rPr>
              <a:t>physical/spatial approach; </a:t>
            </a:r>
            <a:endParaRPr lang="en-GB" sz="3200" dirty="0">
              <a:latin typeface="Times New Roman" charset="0"/>
            </a:endParaRPr>
          </a:p>
          <a:p>
            <a:pPr marL="1371600" lvl="2" indent="-457200">
              <a:buFont typeface="Wingdings" charset="2"/>
              <a:buAutoNum type="arabicPlain"/>
            </a:pPr>
            <a:r>
              <a:rPr lang="en-US" sz="3200" dirty="0" smtClean="0">
                <a:latin typeface="Times New Roman" charset="0"/>
              </a:rPr>
              <a:t>A </a:t>
            </a:r>
            <a:r>
              <a:rPr lang="en-US" sz="3200" dirty="0">
                <a:latin typeface="Times New Roman" charset="0"/>
              </a:rPr>
              <a:t>community-oriented approach; and</a:t>
            </a:r>
            <a:endParaRPr lang="en-GB" sz="3200" dirty="0">
              <a:latin typeface="Times New Roman" charset="0"/>
            </a:endParaRPr>
          </a:p>
          <a:p>
            <a:pPr marL="1371600" lvl="2" indent="-457200">
              <a:buFont typeface="Wingdings" charset="2"/>
              <a:buAutoNum type="arabicPlain"/>
            </a:pPr>
            <a:r>
              <a:rPr lang="en-US" sz="3200" dirty="0" smtClean="0">
                <a:latin typeface="Times New Roman" charset="0"/>
              </a:rPr>
              <a:t>A </a:t>
            </a:r>
            <a:r>
              <a:rPr lang="en-US" sz="3200" dirty="0">
                <a:latin typeface="Times New Roman" charset="0"/>
              </a:rPr>
              <a:t>sustainable tourism approach</a:t>
            </a:r>
            <a:r>
              <a:rPr lang="en-US" sz="3200" dirty="0" smtClean="0">
                <a:latin typeface="Times New Roman" charset="0"/>
              </a:rPr>
              <a:t>.</a:t>
            </a:r>
          </a:p>
          <a:p>
            <a:pPr lvl="1"/>
            <a:r>
              <a:rPr lang="en-US" sz="3200" dirty="0" smtClean="0">
                <a:latin typeface="Times New Roman" charset="0"/>
              </a:rPr>
              <a:t>Development of new integrated approaches as well as focus on issues of destination resilience and vulnerability</a:t>
            </a:r>
            <a:endParaRPr lang="en-GB" sz="3200" dirty="0">
              <a:latin typeface="Times New Roman" charset="0"/>
            </a:endParaRP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496944" cy="4107160"/>
          </a:xfrm>
        </p:spPr>
        <p:txBody>
          <a:bodyPr/>
          <a:lstStyle/>
          <a:p>
            <a:r>
              <a:rPr lang="en-US" dirty="0"/>
              <a:t>No single agreed approach</a:t>
            </a:r>
          </a:p>
          <a:p>
            <a:r>
              <a:rPr lang="en-US" dirty="0"/>
              <a:t>Organizations have different traditions and responsibilities</a:t>
            </a:r>
          </a:p>
          <a:p>
            <a:r>
              <a:rPr lang="en-US" dirty="0"/>
              <a:t>Rare to have a single agency with destination </a:t>
            </a:r>
            <a:r>
              <a:rPr lang="en-US" dirty="0" smtClean="0"/>
              <a:t>responsibility, but more likely in small states or in a location with a very high economic dependence on tourism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Sustainable Destinations and 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Tourism as the most appropriate use for destinations</a:t>
            </a:r>
          </a:p>
          <a:p>
            <a:r>
              <a:rPr lang="en-US" dirty="0"/>
              <a:t>Whole of destination approach</a:t>
            </a:r>
          </a:p>
          <a:p>
            <a:r>
              <a:rPr lang="en-US" i="1" dirty="0"/>
              <a:t>Low road</a:t>
            </a:r>
            <a:r>
              <a:rPr lang="en-US" dirty="0"/>
              <a:t> </a:t>
            </a:r>
            <a:r>
              <a:rPr lang="en-US" dirty="0" smtClean="0"/>
              <a:t>(duplication of the attributes of other destinations) or </a:t>
            </a:r>
            <a:r>
              <a:rPr lang="en-US" i="1" dirty="0"/>
              <a:t>high road</a:t>
            </a:r>
            <a:r>
              <a:rPr lang="en-US" dirty="0"/>
              <a:t> </a:t>
            </a:r>
            <a:r>
              <a:rPr lang="en-US" dirty="0" smtClean="0"/>
              <a:t>(focus on knowledge capacity and innovation)policies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549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Blank Presentation</vt:lpstr>
      <vt:lpstr>Contemporary Tourism</vt:lpstr>
      <vt:lpstr>Lecture Objectives</vt:lpstr>
      <vt:lpstr>Planning and Managing</vt:lpstr>
      <vt:lpstr>Planning</vt:lpstr>
      <vt:lpstr>Development of Planning</vt:lpstr>
      <vt:lpstr>Changing Approaches</vt:lpstr>
      <vt:lpstr>5 Traditions of Planning</vt:lpstr>
      <vt:lpstr>Responsibilities</vt:lpstr>
      <vt:lpstr>Sustainable Destinations and Regions</vt:lpstr>
      <vt:lpstr>Recommended Readings</vt:lpstr>
    </vt:vector>
  </TitlesOfParts>
  <Company>chris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12</cp:revision>
  <dcterms:created xsi:type="dcterms:W3CDTF">2007-09-25T11:26:34Z</dcterms:created>
  <dcterms:modified xsi:type="dcterms:W3CDTF">2016-02-03T22:36:29Z</dcterms:modified>
</cp:coreProperties>
</file>